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9" r:id="rId5"/>
    <p:sldMasterId id="2147483722" r:id="rId6"/>
    <p:sldMasterId id="2147483735" r:id="rId7"/>
    <p:sldMasterId id="2147483748" r:id="rId8"/>
    <p:sldMasterId id="2147483760" r:id="rId9"/>
    <p:sldMasterId id="2147483772" r:id="rId10"/>
    <p:sldMasterId id="2147483784" r:id="rId11"/>
    <p:sldMasterId id="2147483797" r:id="rId12"/>
    <p:sldMasterId id="2147483809" r:id="rId13"/>
    <p:sldMasterId id="2147483821" r:id="rId14"/>
  </p:sldMasterIdLst>
  <p:notesMasterIdLst>
    <p:notesMasterId r:id="rId27"/>
  </p:notesMasterIdLst>
  <p:handoutMasterIdLst>
    <p:handoutMasterId r:id="rId28"/>
  </p:handoutMasterIdLst>
  <p:sldIdLst>
    <p:sldId id="446" r:id="rId15"/>
    <p:sldId id="467" r:id="rId16"/>
    <p:sldId id="478" r:id="rId17"/>
    <p:sldId id="464" r:id="rId18"/>
    <p:sldId id="466" r:id="rId19"/>
    <p:sldId id="479" r:id="rId20"/>
    <p:sldId id="480" r:id="rId21"/>
    <p:sldId id="481" r:id="rId22"/>
    <p:sldId id="482" r:id="rId23"/>
    <p:sldId id="484" r:id="rId24"/>
    <p:sldId id="473" r:id="rId25"/>
    <p:sldId id="474" r:id="rId26"/>
  </p:sldIdLst>
  <p:sldSz cx="9144000" cy="6858000" type="screen4x3"/>
  <p:notesSz cx="6918325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33CCFF"/>
    <a:srgbClr val="F5ECDB"/>
    <a:srgbClr val="F1E4CB"/>
    <a:srgbClr val="009999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9" autoAdjust="0"/>
    <p:restoredTop sz="92491" autoAdjust="0"/>
  </p:normalViewPr>
  <p:slideViewPr>
    <p:cSldViewPr snapToGrid="0" snapToObjects="1">
      <p:cViewPr varScale="1">
        <p:scale>
          <a:sx n="80" d="100"/>
          <a:sy n="8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2D11C-167D-442A-B670-C2D9056104A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CBFAD42E-BC13-4677-A698-C8417C853277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1600" b="1" dirty="0" smtClean="0">
              <a:solidFill>
                <a:schemeClr val="tx1"/>
              </a:solidFill>
            </a:rPr>
            <a:t>Step 2 </a:t>
          </a:r>
          <a:r>
            <a:rPr lang="en-US" sz="1400" b="0" dirty="0" smtClean="0">
              <a:solidFill>
                <a:schemeClr val="tx1"/>
              </a:solidFill>
            </a:rPr>
            <a:t>P</a:t>
          </a:r>
          <a:r>
            <a:rPr lang="en-US" sz="1400" b="0" dirty="0" smtClean="0"/>
            <a:t>ri</a:t>
          </a:r>
          <a:r>
            <a:rPr lang="en-US" sz="1400" dirty="0" smtClean="0"/>
            <a:t>ncipal Drafts </a:t>
          </a:r>
        </a:p>
        <a:p>
          <a:pPr>
            <a:spcAft>
              <a:spcPct val="35000"/>
            </a:spcAft>
          </a:pPr>
          <a:r>
            <a:rPr lang="en-US" sz="1400" dirty="0" smtClean="0"/>
            <a:t>FY 18 Budget</a:t>
          </a:r>
        </a:p>
        <a:p>
          <a:pPr>
            <a:spcAft>
              <a:spcPts val="0"/>
            </a:spcAft>
          </a:pPr>
          <a:r>
            <a:rPr lang="en-US" sz="1400" b="1" dirty="0" smtClean="0">
              <a:solidFill>
                <a:srgbClr val="C00000"/>
              </a:solidFill>
            </a:rPr>
            <a:t>Jan. 9-13</a:t>
          </a:r>
        </a:p>
        <a:p>
          <a:pPr>
            <a:spcAft>
              <a:spcPts val="0"/>
            </a:spcAft>
          </a:pPr>
          <a:r>
            <a:rPr lang="en-US" sz="1400" b="1" dirty="0" smtClean="0">
              <a:solidFill>
                <a:srgbClr val="C00000"/>
              </a:solidFill>
            </a:rPr>
            <a:t>(Firm)</a:t>
          </a:r>
          <a:endParaRPr lang="en-US" sz="1400" b="1" dirty="0">
            <a:solidFill>
              <a:srgbClr val="C00000"/>
            </a:solidFill>
          </a:endParaRPr>
        </a:p>
      </dgm:t>
    </dgm:pt>
    <dgm:pt modelId="{3607CAB8-443E-4D12-94DD-94CB93172344}" type="parTrans" cxnId="{7782ACAD-5FAA-4E48-961E-E575494BDE88}">
      <dgm:prSet/>
      <dgm:spPr/>
      <dgm:t>
        <a:bodyPr/>
        <a:lstStyle/>
        <a:p>
          <a:endParaRPr lang="en-US"/>
        </a:p>
      </dgm:t>
    </dgm:pt>
    <dgm:pt modelId="{972FF622-4B2D-4CD6-BD1A-DCBE5152596B}" type="sibTrans" cxnId="{7782ACAD-5FAA-4E48-961E-E575494BDE88}">
      <dgm:prSet/>
      <dgm:spPr/>
      <dgm:t>
        <a:bodyPr/>
        <a:lstStyle/>
        <a:p>
          <a:endParaRPr lang="en-US"/>
        </a:p>
      </dgm:t>
    </dgm:pt>
    <dgm:pt modelId="{9BB649CE-74CD-4483-9383-CCF688F359CC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1600" b="1" dirty="0" smtClean="0">
              <a:solidFill>
                <a:schemeClr val="tx1"/>
              </a:solidFill>
            </a:rPr>
            <a:t>Step 4         </a:t>
          </a:r>
          <a:r>
            <a:rPr lang="en-US" sz="1400" dirty="0" smtClean="0"/>
            <a:t>Submit budget to Associate Supt. For Review</a:t>
          </a:r>
        </a:p>
        <a:p>
          <a:pPr>
            <a:spcAft>
              <a:spcPts val="0"/>
            </a:spcAft>
          </a:pPr>
          <a:r>
            <a:rPr lang="en-US" sz="1400" b="1" dirty="0" smtClean="0">
              <a:solidFill>
                <a:srgbClr val="C00000"/>
              </a:solidFill>
            </a:rPr>
            <a:t>Jan. 23-27</a:t>
          </a:r>
        </a:p>
        <a:p>
          <a:pPr>
            <a:spcAft>
              <a:spcPts val="0"/>
            </a:spcAft>
          </a:pPr>
          <a:r>
            <a:rPr lang="en-US" sz="1400" b="1" dirty="0" smtClean="0">
              <a:solidFill>
                <a:srgbClr val="C00000"/>
              </a:solidFill>
            </a:rPr>
            <a:t>(Firm)</a:t>
          </a:r>
          <a:endParaRPr lang="en-US" sz="1400" b="1" dirty="0">
            <a:solidFill>
              <a:srgbClr val="C00000"/>
            </a:solidFill>
          </a:endParaRPr>
        </a:p>
      </dgm:t>
    </dgm:pt>
    <dgm:pt modelId="{637D4CDB-F178-4FDF-A411-3E5665E32BA7}" type="parTrans" cxnId="{CB60929E-05E0-4ABA-9631-BA5D2C827681}">
      <dgm:prSet/>
      <dgm:spPr/>
      <dgm:t>
        <a:bodyPr/>
        <a:lstStyle/>
        <a:p>
          <a:endParaRPr lang="en-US"/>
        </a:p>
      </dgm:t>
    </dgm:pt>
    <dgm:pt modelId="{FAEB3748-C727-4F1E-8F4D-E9B2C7C7BF69}" type="sibTrans" cxnId="{CB60929E-05E0-4ABA-9631-BA5D2C827681}">
      <dgm:prSet/>
      <dgm:spPr/>
      <dgm:t>
        <a:bodyPr/>
        <a:lstStyle/>
        <a:p>
          <a:endParaRPr lang="en-US"/>
        </a:p>
      </dgm:t>
    </dgm:pt>
    <dgm:pt modelId="{F8924C73-4D86-4725-8FB1-57E56105EE84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Step 1                             </a:t>
          </a:r>
          <a:r>
            <a:rPr lang="en-US" sz="1400" dirty="0" smtClean="0"/>
            <a:t>Approved Strategic Plan</a:t>
          </a:r>
        </a:p>
        <a:p>
          <a:r>
            <a:rPr lang="en-US" sz="1400" b="1" dirty="0" smtClean="0">
              <a:solidFill>
                <a:srgbClr val="C00000"/>
              </a:solidFill>
            </a:rPr>
            <a:t>By Dec. 16 (Firm)</a:t>
          </a:r>
          <a:endParaRPr lang="en-US" sz="1400" b="1" baseline="30000" dirty="0" smtClean="0">
            <a:solidFill>
              <a:srgbClr val="C00000"/>
            </a:solidFill>
          </a:endParaRPr>
        </a:p>
      </dgm:t>
    </dgm:pt>
    <dgm:pt modelId="{1B894931-2724-420C-8A61-7C1E70BABCF8}" type="parTrans" cxnId="{85C7FFCE-9954-46A8-B2FC-659A90715629}">
      <dgm:prSet/>
      <dgm:spPr/>
      <dgm:t>
        <a:bodyPr/>
        <a:lstStyle/>
        <a:p>
          <a:endParaRPr lang="en-US"/>
        </a:p>
      </dgm:t>
    </dgm:pt>
    <dgm:pt modelId="{F73DC8A2-0FB7-4E4A-BE47-3082F4A8C365}" type="sibTrans" cxnId="{85C7FFCE-9954-46A8-B2FC-659A90715629}">
      <dgm:prSet/>
      <dgm:spPr/>
      <dgm:t>
        <a:bodyPr/>
        <a:lstStyle/>
        <a:p>
          <a:endParaRPr lang="en-US"/>
        </a:p>
      </dgm:t>
    </dgm:pt>
    <dgm:pt modelId="{6C3A5691-9935-4850-A7F8-C5616876CEF5}">
      <dgm:prSet phldrT="[Text]" custT="1"/>
      <dgm:spPr/>
      <dgm:t>
        <a:bodyPr/>
        <a:lstStyle/>
        <a:p>
          <a:r>
            <a:rPr lang="en-US" sz="1600" b="1" dirty="0" smtClean="0"/>
            <a:t>Step 5                  </a:t>
          </a:r>
          <a:r>
            <a:rPr lang="en-US" sz="1400" dirty="0" smtClean="0"/>
            <a:t>GO Team Final Budget Approval Meeting</a:t>
          </a:r>
        </a:p>
        <a:p>
          <a:r>
            <a:rPr lang="en-US" sz="1250" b="1" dirty="0" smtClean="0">
              <a:solidFill>
                <a:srgbClr val="C00000"/>
              </a:solidFill>
            </a:rPr>
            <a:t>Jan. 30-Feb. 3 </a:t>
          </a:r>
          <a:r>
            <a:rPr lang="en-US" sz="1400" b="1" dirty="0" smtClean="0">
              <a:solidFill>
                <a:srgbClr val="C00000"/>
              </a:solidFill>
            </a:rPr>
            <a:t>(Suggested)</a:t>
          </a:r>
          <a:endParaRPr lang="en-US" sz="1400" b="1" dirty="0">
            <a:solidFill>
              <a:srgbClr val="C00000"/>
            </a:solidFill>
          </a:endParaRPr>
        </a:p>
      </dgm:t>
    </dgm:pt>
    <dgm:pt modelId="{514B3F9E-6E52-4BB9-8D2A-A86237788CB3}" type="parTrans" cxnId="{5807ED4F-AD2F-4A0C-923E-4718945AB630}">
      <dgm:prSet/>
      <dgm:spPr/>
      <dgm:t>
        <a:bodyPr/>
        <a:lstStyle/>
        <a:p>
          <a:endParaRPr lang="en-US"/>
        </a:p>
      </dgm:t>
    </dgm:pt>
    <dgm:pt modelId="{546C7B9D-8902-484B-93BB-F909DF1C9C2A}" type="sibTrans" cxnId="{5807ED4F-AD2F-4A0C-923E-4718945AB630}">
      <dgm:prSet/>
      <dgm:spPr/>
      <dgm:t>
        <a:bodyPr/>
        <a:lstStyle/>
        <a:p>
          <a:endParaRPr lang="en-US"/>
        </a:p>
      </dgm:t>
    </dgm:pt>
    <dgm:pt modelId="{CC1B2A00-68A2-416B-8F3C-D16E0AA80116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1" dirty="0" smtClean="0">
              <a:solidFill>
                <a:schemeClr val="tx1"/>
              </a:solidFill>
            </a:rPr>
            <a:t>Step 3              </a:t>
          </a:r>
          <a:r>
            <a:rPr lang="en-US" sz="1400" dirty="0" smtClean="0"/>
            <a:t>GO Team Feedback Session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rgbClr val="C00000"/>
              </a:solidFill>
            </a:rPr>
            <a:t>Jan. 16-20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rgbClr val="C00000"/>
              </a:solidFill>
            </a:rPr>
            <a:t>(Suggested)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1400" dirty="0"/>
        </a:p>
      </dgm:t>
    </dgm:pt>
    <dgm:pt modelId="{E0AF48FA-BB2A-4769-9C7A-86CFCDC01851}" type="sibTrans" cxnId="{30D3722B-C493-4CAF-A512-A778465F5D27}">
      <dgm:prSet/>
      <dgm:spPr/>
      <dgm:t>
        <a:bodyPr/>
        <a:lstStyle/>
        <a:p>
          <a:endParaRPr lang="en-US"/>
        </a:p>
      </dgm:t>
    </dgm:pt>
    <dgm:pt modelId="{E1AC98EC-CA43-46FF-BBD5-6CA3998B2768}" type="parTrans" cxnId="{30D3722B-C493-4CAF-A512-A778465F5D27}">
      <dgm:prSet/>
      <dgm:spPr/>
      <dgm:t>
        <a:bodyPr/>
        <a:lstStyle/>
        <a:p>
          <a:endParaRPr lang="en-US"/>
        </a:p>
      </dgm:t>
    </dgm:pt>
    <dgm:pt modelId="{21558AD2-F25A-4064-8C41-8BABC31C233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400" b="1" dirty="0" smtClean="0">
              <a:solidFill>
                <a:schemeClr val="tx1"/>
              </a:solidFill>
            </a:rPr>
            <a:t>Step 6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400" b="0" dirty="0" smtClean="0">
              <a:solidFill>
                <a:schemeClr val="tx1"/>
              </a:solidFill>
            </a:rPr>
            <a:t>HR Staffing Conferences Begin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rgbClr val="C00000"/>
              </a:solidFill>
            </a:rPr>
            <a:t>Feb. 6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rgbClr val="C00000"/>
              </a:solidFill>
            </a:rPr>
            <a:t>(Firm)</a:t>
          </a:r>
          <a:endParaRPr lang="en-US" sz="1400" b="1" baseline="30000" dirty="0" smtClean="0">
            <a:solidFill>
              <a:srgbClr val="C00000"/>
            </a:solidFill>
          </a:endParaRPr>
        </a:p>
      </dgm:t>
    </dgm:pt>
    <dgm:pt modelId="{E80B1696-2BA6-4E24-B4E5-695AF1A5F70E}" type="parTrans" cxnId="{18570773-4CDF-4C71-8E3E-1C3008BB213E}">
      <dgm:prSet/>
      <dgm:spPr/>
      <dgm:t>
        <a:bodyPr/>
        <a:lstStyle/>
        <a:p>
          <a:endParaRPr lang="en-US"/>
        </a:p>
      </dgm:t>
    </dgm:pt>
    <dgm:pt modelId="{81C21B7B-EDC2-410D-955E-9B1B40652905}" type="sibTrans" cxnId="{18570773-4CDF-4C71-8E3E-1C3008BB213E}">
      <dgm:prSet/>
      <dgm:spPr/>
      <dgm:t>
        <a:bodyPr/>
        <a:lstStyle/>
        <a:p>
          <a:endParaRPr lang="en-US"/>
        </a:p>
      </dgm:t>
    </dgm:pt>
    <dgm:pt modelId="{2498E3BA-2372-4800-9DA6-6D733FF7EFA6}" type="pres">
      <dgm:prSet presAssocID="{7622D11C-167D-442A-B670-C2D9056104A8}" presName="rootnode" presStyleCnt="0">
        <dgm:presLayoutVars>
          <dgm:chMax/>
          <dgm:chPref/>
          <dgm:dir/>
          <dgm:animLvl val="lvl"/>
        </dgm:presLayoutVars>
      </dgm:prSet>
      <dgm:spPr/>
    </dgm:pt>
    <dgm:pt modelId="{975F245F-340E-4A6D-82DA-0CFCA58DA61C}" type="pres">
      <dgm:prSet presAssocID="{F8924C73-4D86-4725-8FB1-57E56105EE84}" presName="composite" presStyleCnt="0"/>
      <dgm:spPr/>
    </dgm:pt>
    <dgm:pt modelId="{689F55C4-EF77-4B54-A769-DDA99148F578}" type="pres">
      <dgm:prSet presAssocID="{F8924C73-4D86-4725-8FB1-57E56105EE84}" presName="LShape" presStyleLbl="alignNode1" presStyleIdx="0" presStyleCnt="11"/>
      <dgm:spPr/>
    </dgm:pt>
    <dgm:pt modelId="{B91B35EE-E2D6-4A65-85DB-E65F9D4FF12C}" type="pres">
      <dgm:prSet presAssocID="{F8924C73-4D86-4725-8FB1-57E56105EE84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6F651-9306-4FAE-98A3-35BD65F0CE8C}" type="pres">
      <dgm:prSet presAssocID="{F8924C73-4D86-4725-8FB1-57E56105EE84}" presName="Triangle" presStyleLbl="alignNode1" presStyleIdx="1" presStyleCnt="11"/>
      <dgm:spPr/>
    </dgm:pt>
    <dgm:pt modelId="{0BD5DA95-5DDD-4417-9472-191C6BDB4726}" type="pres">
      <dgm:prSet presAssocID="{F73DC8A2-0FB7-4E4A-BE47-3082F4A8C365}" presName="sibTrans" presStyleCnt="0"/>
      <dgm:spPr/>
    </dgm:pt>
    <dgm:pt modelId="{4810943E-2270-4D09-B267-F09C31449646}" type="pres">
      <dgm:prSet presAssocID="{F73DC8A2-0FB7-4E4A-BE47-3082F4A8C365}" presName="space" presStyleCnt="0"/>
      <dgm:spPr/>
    </dgm:pt>
    <dgm:pt modelId="{C965FC2B-49BB-4207-96D0-CB8CD2265B72}" type="pres">
      <dgm:prSet presAssocID="{CBFAD42E-BC13-4677-A698-C8417C853277}" presName="composite" presStyleCnt="0"/>
      <dgm:spPr/>
    </dgm:pt>
    <dgm:pt modelId="{535CEE06-ECFF-44EC-86F7-4C6E9CF188F5}" type="pres">
      <dgm:prSet presAssocID="{CBFAD42E-BC13-4677-A698-C8417C853277}" presName="LShape" presStyleLbl="alignNode1" presStyleIdx="2" presStyleCnt="11"/>
      <dgm:spPr/>
    </dgm:pt>
    <dgm:pt modelId="{E8B40589-00D1-4838-8AD8-123CD845CC3A}" type="pres">
      <dgm:prSet presAssocID="{CBFAD42E-BC13-4677-A698-C8417C85327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77F59-7D55-4DCB-9264-A6427EA7C9F7}" type="pres">
      <dgm:prSet presAssocID="{CBFAD42E-BC13-4677-A698-C8417C853277}" presName="Triangle" presStyleLbl="alignNode1" presStyleIdx="3" presStyleCnt="11"/>
      <dgm:spPr/>
    </dgm:pt>
    <dgm:pt modelId="{1C5C2FED-7C6E-4ED2-8575-8BC29C96DEC5}" type="pres">
      <dgm:prSet presAssocID="{972FF622-4B2D-4CD6-BD1A-DCBE5152596B}" presName="sibTrans" presStyleCnt="0"/>
      <dgm:spPr/>
    </dgm:pt>
    <dgm:pt modelId="{8B65DF56-B765-4090-906A-95B9746AC362}" type="pres">
      <dgm:prSet presAssocID="{972FF622-4B2D-4CD6-BD1A-DCBE5152596B}" presName="space" presStyleCnt="0"/>
      <dgm:spPr/>
    </dgm:pt>
    <dgm:pt modelId="{908C47AB-8F98-47BA-898E-DC7D65637736}" type="pres">
      <dgm:prSet presAssocID="{CC1B2A00-68A2-416B-8F3C-D16E0AA80116}" presName="composite" presStyleCnt="0"/>
      <dgm:spPr/>
    </dgm:pt>
    <dgm:pt modelId="{AFF28D42-0F29-47D9-9B3E-DF943D18FA80}" type="pres">
      <dgm:prSet presAssocID="{CC1B2A00-68A2-416B-8F3C-D16E0AA80116}" presName="LShape" presStyleLbl="alignNode1" presStyleIdx="4" presStyleCnt="11"/>
      <dgm:spPr/>
    </dgm:pt>
    <dgm:pt modelId="{A01F39AB-3E94-413F-B395-2CF4CF9063BE}" type="pres">
      <dgm:prSet presAssocID="{CC1B2A00-68A2-416B-8F3C-D16E0AA80116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A4153-48F2-495A-8F36-EF367C3A1F65}" type="pres">
      <dgm:prSet presAssocID="{CC1B2A00-68A2-416B-8F3C-D16E0AA80116}" presName="Triangle" presStyleLbl="alignNode1" presStyleIdx="5" presStyleCnt="11"/>
      <dgm:spPr/>
    </dgm:pt>
    <dgm:pt modelId="{DD2648EF-4568-48AE-B393-56A88C3F0DAC}" type="pres">
      <dgm:prSet presAssocID="{E0AF48FA-BB2A-4769-9C7A-86CFCDC01851}" presName="sibTrans" presStyleCnt="0"/>
      <dgm:spPr/>
    </dgm:pt>
    <dgm:pt modelId="{5FAE9D50-B64E-4DAD-BF8D-97A561EB2379}" type="pres">
      <dgm:prSet presAssocID="{E0AF48FA-BB2A-4769-9C7A-86CFCDC01851}" presName="space" presStyleCnt="0"/>
      <dgm:spPr/>
    </dgm:pt>
    <dgm:pt modelId="{0A2D04DC-47C6-40F6-A8BE-6502636A5C77}" type="pres">
      <dgm:prSet presAssocID="{9BB649CE-74CD-4483-9383-CCF688F359CC}" presName="composite" presStyleCnt="0"/>
      <dgm:spPr/>
    </dgm:pt>
    <dgm:pt modelId="{9FBF0191-82AE-4B85-AB7D-420573696E44}" type="pres">
      <dgm:prSet presAssocID="{9BB649CE-74CD-4483-9383-CCF688F359CC}" presName="LShape" presStyleLbl="alignNode1" presStyleIdx="6" presStyleCnt="11"/>
      <dgm:spPr/>
    </dgm:pt>
    <dgm:pt modelId="{7607999D-1219-4E19-B4D8-80FBD9B53FC0}" type="pres">
      <dgm:prSet presAssocID="{9BB649CE-74CD-4483-9383-CCF688F359CC}" presName="ParentText" presStyleLbl="revTx" presStyleIdx="3" presStyleCnt="6" custScaleY="112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6D005-BE49-4BAB-95C3-4B8C975E012F}" type="pres">
      <dgm:prSet presAssocID="{9BB649CE-74CD-4483-9383-CCF688F359CC}" presName="Triangle" presStyleLbl="alignNode1" presStyleIdx="7" presStyleCnt="11"/>
      <dgm:spPr/>
    </dgm:pt>
    <dgm:pt modelId="{87884C7A-A768-4540-837E-C4BAD8EA01B8}" type="pres">
      <dgm:prSet presAssocID="{FAEB3748-C727-4F1E-8F4D-E9B2C7C7BF69}" presName="sibTrans" presStyleCnt="0"/>
      <dgm:spPr/>
    </dgm:pt>
    <dgm:pt modelId="{43F8EE71-C638-4E74-A8ED-9738EC1365CE}" type="pres">
      <dgm:prSet presAssocID="{FAEB3748-C727-4F1E-8F4D-E9B2C7C7BF69}" presName="space" presStyleCnt="0"/>
      <dgm:spPr/>
    </dgm:pt>
    <dgm:pt modelId="{08AF6A84-50E5-448C-B0BB-DFDE07103B81}" type="pres">
      <dgm:prSet presAssocID="{6C3A5691-9935-4850-A7F8-C5616876CEF5}" presName="composite" presStyleCnt="0"/>
      <dgm:spPr/>
    </dgm:pt>
    <dgm:pt modelId="{D4CD74FB-0076-48E4-A550-69AC7C4860B0}" type="pres">
      <dgm:prSet presAssocID="{6C3A5691-9935-4850-A7F8-C5616876CEF5}" presName="LShape" presStyleLbl="alignNode1" presStyleIdx="8" presStyleCnt="11"/>
      <dgm:spPr/>
    </dgm:pt>
    <dgm:pt modelId="{4815C9C2-7172-49B5-AAA4-580ECA3DFE29}" type="pres">
      <dgm:prSet presAssocID="{6C3A5691-9935-4850-A7F8-C5616876CEF5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BDF46-5CD7-4385-AD19-1595B30DFB05}" type="pres">
      <dgm:prSet presAssocID="{6C3A5691-9935-4850-A7F8-C5616876CEF5}" presName="Triangle" presStyleLbl="alignNode1" presStyleIdx="9" presStyleCnt="11"/>
      <dgm:spPr/>
    </dgm:pt>
    <dgm:pt modelId="{17A7E199-E325-4F07-95D1-192F577ADC15}" type="pres">
      <dgm:prSet presAssocID="{546C7B9D-8902-484B-93BB-F909DF1C9C2A}" presName="sibTrans" presStyleCnt="0"/>
      <dgm:spPr/>
    </dgm:pt>
    <dgm:pt modelId="{83B42AB0-A56E-435B-9696-1CCA367C3CE1}" type="pres">
      <dgm:prSet presAssocID="{546C7B9D-8902-484B-93BB-F909DF1C9C2A}" presName="space" presStyleCnt="0"/>
      <dgm:spPr/>
    </dgm:pt>
    <dgm:pt modelId="{AE4B6FA8-1C38-4452-8C5D-543169048279}" type="pres">
      <dgm:prSet presAssocID="{21558AD2-F25A-4064-8C41-8BABC31C233B}" presName="composite" presStyleCnt="0"/>
      <dgm:spPr/>
    </dgm:pt>
    <dgm:pt modelId="{8A1A3D19-1A7E-45DE-8891-BC02139E754B}" type="pres">
      <dgm:prSet presAssocID="{21558AD2-F25A-4064-8C41-8BABC31C233B}" presName="LShape" presStyleLbl="alignNode1" presStyleIdx="10" presStyleCnt="11"/>
      <dgm:spPr/>
    </dgm:pt>
    <dgm:pt modelId="{EBFC99F0-AC0E-4E80-8864-5ADBF875329D}" type="pres">
      <dgm:prSet presAssocID="{21558AD2-F25A-4064-8C41-8BABC31C233B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70773-4CDF-4C71-8E3E-1C3008BB213E}" srcId="{7622D11C-167D-442A-B670-C2D9056104A8}" destId="{21558AD2-F25A-4064-8C41-8BABC31C233B}" srcOrd="5" destOrd="0" parTransId="{E80B1696-2BA6-4E24-B4E5-695AF1A5F70E}" sibTransId="{81C21B7B-EDC2-410D-955E-9B1B40652905}"/>
    <dgm:cxn modelId="{9CD89640-0E9D-4FEB-A130-9EF90ECDC612}" type="presOf" srcId="{9BB649CE-74CD-4483-9383-CCF688F359CC}" destId="{7607999D-1219-4E19-B4D8-80FBD9B53FC0}" srcOrd="0" destOrd="0" presId="urn:microsoft.com/office/officeart/2009/3/layout/StepUpProcess"/>
    <dgm:cxn modelId="{7782ACAD-5FAA-4E48-961E-E575494BDE88}" srcId="{7622D11C-167D-442A-B670-C2D9056104A8}" destId="{CBFAD42E-BC13-4677-A698-C8417C853277}" srcOrd="1" destOrd="0" parTransId="{3607CAB8-443E-4D12-94DD-94CB93172344}" sibTransId="{972FF622-4B2D-4CD6-BD1A-DCBE5152596B}"/>
    <dgm:cxn modelId="{B1EE5058-303D-44A8-BA4C-3D8CF246E333}" type="presOf" srcId="{CBFAD42E-BC13-4677-A698-C8417C853277}" destId="{E8B40589-00D1-4838-8AD8-123CD845CC3A}" srcOrd="0" destOrd="0" presId="urn:microsoft.com/office/officeart/2009/3/layout/StepUpProcess"/>
    <dgm:cxn modelId="{85C7FFCE-9954-46A8-B2FC-659A90715629}" srcId="{7622D11C-167D-442A-B670-C2D9056104A8}" destId="{F8924C73-4D86-4725-8FB1-57E56105EE84}" srcOrd="0" destOrd="0" parTransId="{1B894931-2724-420C-8A61-7C1E70BABCF8}" sibTransId="{F73DC8A2-0FB7-4E4A-BE47-3082F4A8C365}"/>
    <dgm:cxn modelId="{87A3F9F4-10A5-40F9-AC51-E7B93D01336C}" type="presOf" srcId="{6C3A5691-9935-4850-A7F8-C5616876CEF5}" destId="{4815C9C2-7172-49B5-AAA4-580ECA3DFE29}" srcOrd="0" destOrd="0" presId="urn:microsoft.com/office/officeart/2009/3/layout/StepUpProcess"/>
    <dgm:cxn modelId="{C9E1982F-FBA6-478E-8793-319BD1BE1AC9}" type="presOf" srcId="{7622D11C-167D-442A-B670-C2D9056104A8}" destId="{2498E3BA-2372-4800-9DA6-6D733FF7EFA6}" srcOrd="0" destOrd="0" presId="urn:microsoft.com/office/officeart/2009/3/layout/StepUpProcess"/>
    <dgm:cxn modelId="{A4D3FE7D-99CE-4803-BE2E-6F9EF42855D6}" type="presOf" srcId="{21558AD2-F25A-4064-8C41-8BABC31C233B}" destId="{EBFC99F0-AC0E-4E80-8864-5ADBF875329D}" srcOrd="0" destOrd="0" presId="urn:microsoft.com/office/officeart/2009/3/layout/StepUpProcess"/>
    <dgm:cxn modelId="{CB60929E-05E0-4ABA-9631-BA5D2C827681}" srcId="{7622D11C-167D-442A-B670-C2D9056104A8}" destId="{9BB649CE-74CD-4483-9383-CCF688F359CC}" srcOrd="3" destOrd="0" parTransId="{637D4CDB-F178-4FDF-A411-3E5665E32BA7}" sibTransId="{FAEB3748-C727-4F1E-8F4D-E9B2C7C7BF69}"/>
    <dgm:cxn modelId="{FB2462BB-4E6B-4747-B361-5E0912B81B5B}" type="presOf" srcId="{F8924C73-4D86-4725-8FB1-57E56105EE84}" destId="{B91B35EE-E2D6-4A65-85DB-E65F9D4FF12C}" srcOrd="0" destOrd="0" presId="urn:microsoft.com/office/officeart/2009/3/layout/StepUpProcess"/>
    <dgm:cxn modelId="{30D3722B-C493-4CAF-A512-A778465F5D27}" srcId="{7622D11C-167D-442A-B670-C2D9056104A8}" destId="{CC1B2A00-68A2-416B-8F3C-D16E0AA80116}" srcOrd="2" destOrd="0" parTransId="{E1AC98EC-CA43-46FF-BBD5-6CA3998B2768}" sibTransId="{E0AF48FA-BB2A-4769-9C7A-86CFCDC01851}"/>
    <dgm:cxn modelId="{5807ED4F-AD2F-4A0C-923E-4718945AB630}" srcId="{7622D11C-167D-442A-B670-C2D9056104A8}" destId="{6C3A5691-9935-4850-A7F8-C5616876CEF5}" srcOrd="4" destOrd="0" parTransId="{514B3F9E-6E52-4BB9-8D2A-A86237788CB3}" sibTransId="{546C7B9D-8902-484B-93BB-F909DF1C9C2A}"/>
    <dgm:cxn modelId="{4A41828F-C80B-4065-B84F-8D8B3E77A89B}" type="presOf" srcId="{CC1B2A00-68A2-416B-8F3C-D16E0AA80116}" destId="{A01F39AB-3E94-413F-B395-2CF4CF9063BE}" srcOrd="0" destOrd="0" presId="urn:microsoft.com/office/officeart/2009/3/layout/StepUpProcess"/>
    <dgm:cxn modelId="{A01680A5-79D1-4DE8-872D-055E545BFE66}" type="presParOf" srcId="{2498E3BA-2372-4800-9DA6-6D733FF7EFA6}" destId="{975F245F-340E-4A6D-82DA-0CFCA58DA61C}" srcOrd="0" destOrd="0" presId="urn:microsoft.com/office/officeart/2009/3/layout/StepUpProcess"/>
    <dgm:cxn modelId="{88D8A887-718A-4A53-AA8A-C7D1A137350C}" type="presParOf" srcId="{975F245F-340E-4A6D-82DA-0CFCA58DA61C}" destId="{689F55C4-EF77-4B54-A769-DDA99148F578}" srcOrd="0" destOrd="0" presId="urn:microsoft.com/office/officeart/2009/3/layout/StepUpProcess"/>
    <dgm:cxn modelId="{B8EB1196-A96B-42A9-9705-02FC14CDDECA}" type="presParOf" srcId="{975F245F-340E-4A6D-82DA-0CFCA58DA61C}" destId="{B91B35EE-E2D6-4A65-85DB-E65F9D4FF12C}" srcOrd="1" destOrd="0" presId="urn:microsoft.com/office/officeart/2009/3/layout/StepUpProcess"/>
    <dgm:cxn modelId="{872EEC7E-F555-46C4-9816-1C89972D882B}" type="presParOf" srcId="{975F245F-340E-4A6D-82DA-0CFCA58DA61C}" destId="{BF36F651-9306-4FAE-98A3-35BD65F0CE8C}" srcOrd="2" destOrd="0" presId="urn:microsoft.com/office/officeart/2009/3/layout/StepUpProcess"/>
    <dgm:cxn modelId="{6208E379-2D96-4839-A62D-CD3084E832FA}" type="presParOf" srcId="{2498E3BA-2372-4800-9DA6-6D733FF7EFA6}" destId="{0BD5DA95-5DDD-4417-9472-191C6BDB4726}" srcOrd="1" destOrd="0" presId="urn:microsoft.com/office/officeart/2009/3/layout/StepUpProcess"/>
    <dgm:cxn modelId="{7F17324F-0884-4A58-B8F7-B7963FB5FA21}" type="presParOf" srcId="{0BD5DA95-5DDD-4417-9472-191C6BDB4726}" destId="{4810943E-2270-4D09-B267-F09C31449646}" srcOrd="0" destOrd="0" presId="urn:microsoft.com/office/officeart/2009/3/layout/StepUpProcess"/>
    <dgm:cxn modelId="{86D99741-2A99-4183-B53A-8406B913FC9D}" type="presParOf" srcId="{2498E3BA-2372-4800-9DA6-6D733FF7EFA6}" destId="{C965FC2B-49BB-4207-96D0-CB8CD2265B72}" srcOrd="2" destOrd="0" presId="urn:microsoft.com/office/officeart/2009/3/layout/StepUpProcess"/>
    <dgm:cxn modelId="{B4FD0436-C7A7-4921-BD43-8075C354BAC7}" type="presParOf" srcId="{C965FC2B-49BB-4207-96D0-CB8CD2265B72}" destId="{535CEE06-ECFF-44EC-86F7-4C6E9CF188F5}" srcOrd="0" destOrd="0" presId="urn:microsoft.com/office/officeart/2009/3/layout/StepUpProcess"/>
    <dgm:cxn modelId="{91B627A7-D6E0-4B04-B3D7-9CAE5E81EEA0}" type="presParOf" srcId="{C965FC2B-49BB-4207-96D0-CB8CD2265B72}" destId="{E8B40589-00D1-4838-8AD8-123CD845CC3A}" srcOrd="1" destOrd="0" presId="urn:microsoft.com/office/officeart/2009/3/layout/StepUpProcess"/>
    <dgm:cxn modelId="{D62420DF-CFE6-440C-A0EC-6656C6482D3C}" type="presParOf" srcId="{C965FC2B-49BB-4207-96D0-CB8CD2265B72}" destId="{CF777F59-7D55-4DCB-9264-A6427EA7C9F7}" srcOrd="2" destOrd="0" presId="urn:microsoft.com/office/officeart/2009/3/layout/StepUpProcess"/>
    <dgm:cxn modelId="{D241A276-455D-4F71-AB81-54C1918FEB56}" type="presParOf" srcId="{2498E3BA-2372-4800-9DA6-6D733FF7EFA6}" destId="{1C5C2FED-7C6E-4ED2-8575-8BC29C96DEC5}" srcOrd="3" destOrd="0" presId="urn:microsoft.com/office/officeart/2009/3/layout/StepUpProcess"/>
    <dgm:cxn modelId="{DD6E12CD-EE80-417E-9F66-D2FD76325223}" type="presParOf" srcId="{1C5C2FED-7C6E-4ED2-8575-8BC29C96DEC5}" destId="{8B65DF56-B765-4090-906A-95B9746AC362}" srcOrd="0" destOrd="0" presId="urn:microsoft.com/office/officeart/2009/3/layout/StepUpProcess"/>
    <dgm:cxn modelId="{774533B1-1E05-4A94-9957-2473ABB62EBE}" type="presParOf" srcId="{2498E3BA-2372-4800-9DA6-6D733FF7EFA6}" destId="{908C47AB-8F98-47BA-898E-DC7D65637736}" srcOrd="4" destOrd="0" presId="urn:microsoft.com/office/officeart/2009/3/layout/StepUpProcess"/>
    <dgm:cxn modelId="{86798358-633E-407C-8017-EF67B7EE5738}" type="presParOf" srcId="{908C47AB-8F98-47BA-898E-DC7D65637736}" destId="{AFF28D42-0F29-47D9-9B3E-DF943D18FA80}" srcOrd="0" destOrd="0" presId="urn:microsoft.com/office/officeart/2009/3/layout/StepUpProcess"/>
    <dgm:cxn modelId="{7551E941-86BB-4C29-B809-C11F3A43E2F9}" type="presParOf" srcId="{908C47AB-8F98-47BA-898E-DC7D65637736}" destId="{A01F39AB-3E94-413F-B395-2CF4CF9063BE}" srcOrd="1" destOrd="0" presId="urn:microsoft.com/office/officeart/2009/3/layout/StepUpProcess"/>
    <dgm:cxn modelId="{4528C68F-25E4-4288-A74D-7BF3470E88BE}" type="presParOf" srcId="{908C47AB-8F98-47BA-898E-DC7D65637736}" destId="{0B6A4153-48F2-495A-8F36-EF367C3A1F65}" srcOrd="2" destOrd="0" presId="urn:microsoft.com/office/officeart/2009/3/layout/StepUpProcess"/>
    <dgm:cxn modelId="{1842BFA9-35F7-4F0F-A016-B4099E45C96B}" type="presParOf" srcId="{2498E3BA-2372-4800-9DA6-6D733FF7EFA6}" destId="{DD2648EF-4568-48AE-B393-56A88C3F0DAC}" srcOrd="5" destOrd="0" presId="urn:microsoft.com/office/officeart/2009/3/layout/StepUpProcess"/>
    <dgm:cxn modelId="{AED07486-D984-4BCD-97DC-2519CB7CB167}" type="presParOf" srcId="{DD2648EF-4568-48AE-B393-56A88C3F0DAC}" destId="{5FAE9D50-B64E-4DAD-BF8D-97A561EB2379}" srcOrd="0" destOrd="0" presId="urn:microsoft.com/office/officeart/2009/3/layout/StepUpProcess"/>
    <dgm:cxn modelId="{870F5AD7-7536-48D0-9FC6-E585BEBDABC9}" type="presParOf" srcId="{2498E3BA-2372-4800-9DA6-6D733FF7EFA6}" destId="{0A2D04DC-47C6-40F6-A8BE-6502636A5C77}" srcOrd="6" destOrd="0" presId="urn:microsoft.com/office/officeart/2009/3/layout/StepUpProcess"/>
    <dgm:cxn modelId="{D8DBBDB2-B074-4F7F-BB07-C8025DBCECEE}" type="presParOf" srcId="{0A2D04DC-47C6-40F6-A8BE-6502636A5C77}" destId="{9FBF0191-82AE-4B85-AB7D-420573696E44}" srcOrd="0" destOrd="0" presId="urn:microsoft.com/office/officeart/2009/3/layout/StepUpProcess"/>
    <dgm:cxn modelId="{5BFAAC96-D7B5-48D9-8A64-1BD2E0903847}" type="presParOf" srcId="{0A2D04DC-47C6-40F6-A8BE-6502636A5C77}" destId="{7607999D-1219-4E19-B4D8-80FBD9B53FC0}" srcOrd="1" destOrd="0" presId="urn:microsoft.com/office/officeart/2009/3/layout/StepUpProcess"/>
    <dgm:cxn modelId="{9E4F113E-CB7C-479C-A56F-01013736710B}" type="presParOf" srcId="{0A2D04DC-47C6-40F6-A8BE-6502636A5C77}" destId="{14D6D005-BE49-4BAB-95C3-4B8C975E012F}" srcOrd="2" destOrd="0" presId="urn:microsoft.com/office/officeart/2009/3/layout/StepUpProcess"/>
    <dgm:cxn modelId="{0873BD02-4080-4546-B357-53971A64210E}" type="presParOf" srcId="{2498E3BA-2372-4800-9DA6-6D733FF7EFA6}" destId="{87884C7A-A768-4540-837E-C4BAD8EA01B8}" srcOrd="7" destOrd="0" presId="urn:microsoft.com/office/officeart/2009/3/layout/StepUpProcess"/>
    <dgm:cxn modelId="{16BB1D1B-3373-4238-AAD3-34DC110299E9}" type="presParOf" srcId="{87884C7A-A768-4540-837E-C4BAD8EA01B8}" destId="{43F8EE71-C638-4E74-A8ED-9738EC1365CE}" srcOrd="0" destOrd="0" presId="urn:microsoft.com/office/officeart/2009/3/layout/StepUpProcess"/>
    <dgm:cxn modelId="{568C7908-61FD-4740-83D6-18CA3BFBD8B5}" type="presParOf" srcId="{2498E3BA-2372-4800-9DA6-6D733FF7EFA6}" destId="{08AF6A84-50E5-448C-B0BB-DFDE07103B81}" srcOrd="8" destOrd="0" presId="urn:microsoft.com/office/officeart/2009/3/layout/StepUpProcess"/>
    <dgm:cxn modelId="{B041F9AE-1B19-4C0D-9584-255ED4266D74}" type="presParOf" srcId="{08AF6A84-50E5-448C-B0BB-DFDE07103B81}" destId="{D4CD74FB-0076-48E4-A550-69AC7C4860B0}" srcOrd="0" destOrd="0" presId="urn:microsoft.com/office/officeart/2009/3/layout/StepUpProcess"/>
    <dgm:cxn modelId="{13A12084-9DE3-40A9-AE7E-BDC768F73586}" type="presParOf" srcId="{08AF6A84-50E5-448C-B0BB-DFDE07103B81}" destId="{4815C9C2-7172-49B5-AAA4-580ECA3DFE29}" srcOrd="1" destOrd="0" presId="urn:microsoft.com/office/officeart/2009/3/layout/StepUpProcess"/>
    <dgm:cxn modelId="{9FA0FDE8-D8F2-459E-B9A5-C21C88FB0B53}" type="presParOf" srcId="{08AF6A84-50E5-448C-B0BB-DFDE07103B81}" destId="{8A8BDF46-5CD7-4385-AD19-1595B30DFB05}" srcOrd="2" destOrd="0" presId="urn:microsoft.com/office/officeart/2009/3/layout/StepUpProcess"/>
    <dgm:cxn modelId="{5BE0B1AF-385B-4368-BC38-B3DA184E2852}" type="presParOf" srcId="{2498E3BA-2372-4800-9DA6-6D733FF7EFA6}" destId="{17A7E199-E325-4F07-95D1-192F577ADC15}" srcOrd="9" destOrd="0" presId="urn:microsoft.com/office/officeart/2009/3/layout/StepUpProcess"/>
    <dgm:cxn modelId="{C207D8D9-9F61-4FB9-A1BB-BFB6492DD821}" type="presParOf" srcId="{17A7E199-E325-4F07-95D1-192F577ADC15}" destId="{83B42AB0-A56E-435B-9696-1CCA367C3CE1}" srcOrd="0" destOrd="0" presId="urn:microsoft.com/office/officeart/2009/3/layout/StepUpProcess"/>
    <dgm:cxn modelId="{CC9AD73D-39B5-4DCF-8427-FDDD30DBAF11}" type="presParOf" srcId="{2498E3BA-2372-4800-9DA6-6D733FF7EFA6}" destId="{AE4B6FA8-1C38-4452-8C5D-543169048279}" srcOrd="10" destOrd="0" presId="urn:microsoft.com/office/officeart/2009/3/layout/StepUpProcess"/>
    <dgm:cxn modelId="{94ED66B7-3912-4FF2-99FF-0ABB602411B6}" type="presParOf" srcId="{AE4B6FA8-1C38-4452-8C5D-543169048279}" destId="{8A1A3D19-1A7E-45DE-8891-BC02139E754B}" srcOrd="0" destOrd="0" presId="urn:microsoft.com/office/officeart/2009/3/layout/StepUpProcess"/>
    <dgm:cxn modelId="{12C4D713-8F30-4300-A935-8173C2A3BECF}" type="presParOf" srcId="{AE4B6FA8-1C38-4452-8C5D-543169048279}" destId="{EBFC99F0-AC0E-4E80-8864-5ADBF875329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55C4-EF77-4B54-A769-DDA99148F578}">
      <dsp:nvSpPr>
        <dsp:cNvPr id="0" name=""/>
        <dsp:cNvSpPr/>
      </dsp:nvSpPr>
      <dsp:spPr>
        <a:xfrm rot="5400000">
          <a:off x="258653" y="2314344"/>
          <a:ext cx="762318" cy="12684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B35EE-E2D6-4A65-85DB-E65F9D4FF12C}">
      <dsp:nvSpPr>
        <dsp:cNvPr id="0" name=""/>
        <dsp:cNvSpPr/>
      </dsp:nvSpPr>
      <dsp:spPr>
        <a:xfrm>
          <a:off x="131403" y="2693347"/>
          <a:ext cx="1145191" cy="1003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Step 1                             </a:t>
          </a:r>
          <a:r>
            <a:rPr lang="en-US" sz="1400" kern="1200" dirty="0" smtClean="0"/>
            <a:t>Approved Strategic Plan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By Dec. 16 (Firm)</a:t>
          </a:r>
          <a:endParaRPr lang="en-US" sz="1400" b="1" kern="1200" baseline="30000" dirty="0" smtClean="0">
            <a:solidFill>
              <a:srgbClr val="C00000"/>
            </a:solidFill>
          </a:endParaRPr>
        </a:p>
      </dsp:txBody>
      <dsp:txXfrm>
        <a:off x="131403" y="2693347"/>
        <a:ext cx="1145191" cy="1003827"/>
      </dsp:txXfrm>
    </dsp:sp>
    <dsp:sp modelId="{BF36F651-9306-4FAE-98A3-35BD65F0CE8C}">
      <dsp:nvSpPr>
        <dsp:cNvPr id="0" name=""/>
        <dsp:cNvSpPr/>
      </dsp:nvSpPr>
      <dsp:spPr>
        <a:xfrm>
          <a:off x="1060521" y="2220957"/>
          <a:ext cx="216073" cy="2160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CEE06-ECFF-44EC-86F7-4C6E9CF188F5}">
      <dsp:nvSpPr>
        <dsp:cNvPr id="0" name=""/>
        <dsp:cNvSpPr/>
      </dsp:nvSpPr>
      <dsp:spPr>
        <a:xfrm rot="5400000">
          <a:off x="1660591" y="1967433"/>
          <a:ext cx="762318" cy="12684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40589-00D1-4838-8AD8-123CD845CC3A}">
      <dsp:nvSpPr>
        <dsp:cNvPr id="0" name=""/>
        <dsp:cNvSpPr/>
      </dsp:nvSpPr>
      <dsp:spPr>
        <a:xfrm>
          <a:off x="1533341" y="2346436"/>
          <a:ext cx="1145191" cy="1003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Step 2 </a:t>
          </a:r>
          <a:r>
            <a:rPr lang="en-US" sz="1400" b="0" kern="1200" dirty="0" smtClean="0">
              <a:solidFill>
                <a:schemeClr val="tx1"/>
              </a:solidFill>
            </a:rPr>
            <a:t>P</a:t>
          </a:r>
          <a:r>
            <a:rPr lang="en-US" sz="1400" b="0" kern="1200" dirty="0" smtClean="0"/>
            <a:t>ri</a:t>
          </a:r>
          <a:r>
            <a:rPr lang="en-US" sz="1400" kern="1200" dirty="0" smtClean="0"/>
            <a:t>ncipal Drafts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FY 18 Budget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Jan. 9-13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(Firm)</a:t>
          </a:r>
          <a:endParaRPr lang="en-US" sz="1400" b="1" kern="1200" dirty="0">
            <a:solidFill>
              <a:srgbClr val="C00000"/>
            </a:solidFill>
          </a:endParaRPr>
        </a:p>
      </dsp:txBody>
      <dsp:txXfrm>
        <a:off x="1533341" y="2346436"/>
        <a:ext cx="1145191" cy="1003827"/>
      </dsp:txXfrm>
    </dsp:sp>
    <dsp:sp modelId="{CF777F59-7D55-4DCB-9264-A6427EA7C9F7}">
      <dsp:nvSpPr>
        <dsp:cNvPr id="0" name=""/>
        <dsp:cNvSpPr/>
      </dsp:nvSpPr>
      <dsp:spPr>
        <a:xfrm>
          <a:off x="2462459" y="1874046"/>
          <a:ext cx="216073" cy="2160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28D42-0F29-47D9-9B3E-DF943D18FA80}">
      <dsp:nvSpPr>
        <dsp:cNvPr id="0" name=""/>
        <dsp:cNvSpPr/>
      </dsp:nvSpPr>
      <dsp:spPr>
        <a:xfrm rot="5400000">
          <a:off x="3062529" y="1620522"/>
          <a:ext cx="762318" cy="12684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F39AB-3E94-413F-B395-2CF4CF9063BE}">
      <dsp:nvSpPr>
        <dsp:cNvPr id="0" name=""/>
        <dsp:cNvSpPr/>
      </dsp:nvSpPr>
      <dsp:spPr>
        <a:xfrm>
          <a:off x="2935279" y="1999525"/>
          <a:ext cx="1145191" cy="1003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Step 3              </a:t>
          </a:r>
          <a:r>
            <a:rPr lang="en-US" sz="1400" kern="1200" dirty="0" smtClean="0"/>
            <a:t>GO Team Feedback Session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Jan. 16-20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(Suggested)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935279" y="1999525"/>
        <a:ext cx="1145191" cy="1003827"/>
      </dsp:txXfrm>
    </dsp:sp>
    <dsp:sp modelId="{0B6A4153-48F2-495A-8F36-EF367C3A1F65}">
      <dsp:nvSpPr>
        <dsp:cNvPr id="0" name=""/>
        <dsp:cNvSpPr/>
      </dsp:nvSpPr>
      <dsp:spPr>
        <a:xfrm>
          <a:off x="3864397" y="1527135"/>
          <a:ext cx="216073" cy="2160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F0191-82AE-4B85-AB7D-420573696E44}">
      <dsp:nvSpPr>
        <dsp:cNvPr id="0" name=""/>
        <dsp:cNvSpPr/>
      </dsp:nvSpPr>
      <dsp:spPr>
        <a:xfrm rot="5400000">
          <a:off x="4464467" y="1209286"/>
          <a:ext cx="762318" cy="12684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7999D-1219-4E19-B4D8-80FBD9B53FC0}">
      <dsp:nvSpPr>
        <dsp:cNvPr id="0" name=""/>
        <dsp:cNvSpPr/>
      </dsp:nvSpPr>
      <dsp:spPr>
        <a:xfrm>
          <a:off x="4337217" y="1523963"/>
          <a:ext cx="1145191" cy="1132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Step 4         </a:t>
          </a:r>
          <a:r>
            <a:rPr lang="en-US" sz="1400" kern="1200" dirty="0" smtClean="0"/>
            <a:t>Submit budget to Associate Supt. For Review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Jan. 23-27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(Firm)</a:t>
          </a:r>
          <a:endParaRPr lang="en-US" sz="1400" b="1" kern="1200" dirty="0">
            <a:solidFill>
              <a:srgbClr val="C00000"/>
            </a:solidFill>
          </a:endParaRPr>
        </a:p>
      </dsp:txBody>
      <dsp:txXfrm>
        <a:off x="4337217" y="1523963"/>
        <a:ext cx="1145191" cy="1132478"/>
      </dsp:txXfrm>
    </dsp:sp>
    <dsp:sp modelId="{14D6D005-BE49-4BAB-95C3-4B8C975E012F}">
      <dsp:nvSpPr>
        <dsp:cNvPr id="0" name=""/>
        <dsp:cNvSpPr/>
      </dsp:nvSpPr>
      <dsp:spPr>
        <a:xfrm>
          <a:off x="5266335" y="1115899"/>
          <a:ext cx="216073" cy="2160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D74FB-0076-48E4-A550-69AC7C4860B0}">
      <dsp:nvSpPr>
        <dsp:cNvPr id="0" name=""/>
        <dsp:cNvSpPr/>
      </dsp:nvSpPr>
      <dsp:spPr>
        <a:xfrm rot="5400000">
          <a:off x="5866406" y="862375"/>
          <a:ext cx="762318" cy="12684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5C9C2-7172-49B5-AAA4-580ECA3DFE29}">
      <dsp:nvSpPr>
        <dsp:cNvPr id="0" name=""/>
        <dsp:cNvSpPr/>
      </dsp:nvSpPr>
      <dsp:spPr>
        <a:xfrm>
          <a:off x="5739156" y="1241377"/>
          <a:ext cx="1145191" cy="1003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Step 5                  </a:t>
          </a:r>
          <a:r>
            <a:rPr lang="en-US" sz="1400" kern="1200" dirty="0" smtClean="0"/>
            <a:t>GO Team Final Budget Approval Meeting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50" b="1" kern="1200" dirty="0" smtClean="0">
              <a:solidFill>
                <a:srgbClr val="C00000"/>
              </a:solidFill>
            </a:rPr>
            <a:t>Jan. 30-Feb. 3 </a:t>
          </a:r>
          <a:r>
            <a:rPr lang="en-US" sz="1400" b="1" kern="1200" dirty="0" smtClean="0">
              <a:solidFill>
                <a:srgbClr val="C00000"/>
              </a:solidFill>
            </a:rPr>
            <a:t>(Suggested)</a:t>
          </a:r>
          <a:endParaRPr lang="en-US" sz="1400" b="1" kern="1200" dirty="0">
            <a:solidFill>
              <a:srgbClr val="C00000"/>
            </a:solidFill>
          </a:endParaRPr>
        </a:p>
      </dsp:txBody>
      <dsp:txXfrm>
        <a:off x="5739156" y="1241377"/>
        <a:ext cx="1145191" cy="1003827"/>
      </dsp:txXfrm>
    </dsp:sp>
    <dsp:sp modelId="{8A8BDF46-5CD7-4385-AD19-1595B30DFB05}">
      <dsp:nvSpPr>
        <dsp:cNvPr id="0" name=""/>
        <dsp:cNvSpPr/>
      </dsp:nvSpPr>
      <dsp:spPr>
        <a:xfrm>
          <a:off x="6668273" y="768988"/>
          <a:ext cx="216073" cy="2160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A3D19-1A7E-45DE-8891-BC02139E754B}">
      <dsp:nvSpPr>
        <dsp:cNvPr id="0" name=""/>
        <dsp:cNvSpPr/>
      </dsp:nvSpPr>
      <dsp:spPr>
        <a:xfrm rot="5400000">
          <a:off x="7268344" y="515464"/>
          <a:ext cx="762318" cy="12684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C99F0-AC0E-4E80-8864-5ADBF875329D}">
      <dsp:nvSpPr>
        <dsp:cNvPr id="0" name=""/>
        <dsp:cNvSpPr/>
      </dsp:nvSpPr>
      <dsp:spPr>
        <a:xfrm>
          <a:off x="7141094" y="894466"/>
          <a:ext cx="1145191" cy="1003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Step 6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HR Staffing Conferences Begin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Feb. 6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(Firm)</a:t>
          </a:r>
          <a:endParaRPr lang="en-US" sz="1400" b="1" kern="1200" baseline="30000" dirty="0" smtClean="0">
            <a:solidFill>
              <a:srgbClr val="C00000"/>
            </a:solidFill>
          </a:endParaRPr>
        </a:p>
      </dsp:txBody>
      <dsp:txXfrm>
        <a:off x="7141094" y="894466"/>
        <a:ext cx="1145191" cy="1003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98739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7997" y="4"/>
            <a:ext cx="2998738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F52E2-F1DE-46D3-BACC-78119557B962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60318"/>
            <a:ext cx="2998739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7997" y="8760318"/>
            <a:ext cx="2998738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5C78-6CC8-4FB4-9DD6-3BEF9917CD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4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97941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4" y="0"/>
            <a:ext cx="2997941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B299F97-F58F-4790-8A4D-46307B570D7F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54113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438749"/>
            <a:ext cx="5534660" cy="363170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60610"/>
            <a:ext cx="2997941" cy="4627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4" y="8760610"/>
            <a:ext cx="2997941" cy="4627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6FECA5B-CB69-434F-96AB-1E7E18E86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08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2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5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5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3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5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9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9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2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35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9EFD06-B0BC-4C89-881B-42AEC2CD0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998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AA0D4-A0A4-4F1E-87F4-FFC84D7989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91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A573F-8807-4CC0-9991-0671F74433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26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540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13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59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332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79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0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5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216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10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946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5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40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22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93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15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744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382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5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223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7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622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82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730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303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dience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447800"/>
            <a:ext cx="86868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869362" cy="369332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00" y="609600"/>
            <a:ext cx="8915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74219"/>
      </p:ext>
    </p:extLst>
  </p:cSld>
  <p:clrMapOvr>
    <a:masterClrMapping/>
  </p:clrMapOvr>
  <p:transition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934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653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212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7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8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25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41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2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54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767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70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9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63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058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213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204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80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920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892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13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052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187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47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01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6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35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8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350" b="0" i="1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6" y="6314443"/>
            <a:ext cx="1197467" cy="365125"/>
          </a:xfrm>
        </p:spPr>
        <p:txBody>
          <a:bodyPr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BA083766-4B91-814D-B095-CD901C088ED5}" type="datetimeFigureOut">
              <a:rPr lang="en-US" smtClean="0">
                <a:solidFill>
                  <a:srgbClr val="F5F5F5"/>
                </a:solidFill>
              </a:rPr>
              <a:pPr/>
              <a:t>2/23/2017</a:t>
            </a:fld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5" y="6314443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416219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6C3DC6-EF6E-8948-BFE6-808D46D584D8}" type="slidenum">
              <a:rPr lang="en-US" smtClean="0">
                <a:solidFill>
                  <a:srgbClr val="64513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45135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6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2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393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6" y="2571725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435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35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7" y="6314442"/>
            <a:ext cx="1197467" cy="365125"/>
          </a:xfrm>
        </p:spPr>
        <p:txBody>
          <a:bodyPr/>
          <a:lstStyle>
            <a:lvl1pPr>
              <a:defRPr sz="67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3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620763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469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14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4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30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935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264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784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35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050"/>
            </a:lvl4pPr>
            <a:lvl5pPr>
              <a:lnSpc>
                <a:spcPct val="112000"/>
              </a:lnSpc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5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900"/>
              </a:spcBef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202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4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22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3"/>
            <a:ext cx="4629150" cy="685799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900"/>
              </a:spcBef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172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1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807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5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2935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4"/>
            <a:ext cx="2861142" cy="365125"/>
          </a:xfr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2"/>
            <a:ext cx="2861142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5607595"/>
            <a:ext cx="407987" cy="365125"/>
          </a:xfr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364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3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1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38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93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3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8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5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1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1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9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94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4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65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1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23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86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68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72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2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22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63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1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3DBAE-D4AC-413E-9772-FD0630CDC8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9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290B0E-8142-4E9C-82AD-578D5B474E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24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1E7FAB-3306-4064-8F7D-03ADBCBA7E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51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47D705-7DDB-40F6-949B-F7FBFFEB81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7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5EE5-803C-44EB-B235-FE6806D5A6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24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30AD28-1462-4D94-BCCC-87C3B95801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82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583AD-EC1F-433A-9711-443DB0EC93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E9B62-5665-4DBD-94CD-F3AC7CF318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70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135E1E-B415-4338-95EE-C6D60A9A00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24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2D537D-E005-42B8-BA13-3EC3BE947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06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E3E547-E4A5-4FA4-A52F-4D45F2A9AC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2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31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29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9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48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2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23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5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7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54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07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0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3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18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8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927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7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2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49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0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12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1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9321AA-A377-4061-AF50-C5E84330E9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68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0AA0AA-FBB7-4037-8538-552AFFE16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10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2332F3-C7A1-4053-BB19-53F02CC7BA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1B7BC9-C400-47F3-B455-B66352431E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091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36E16-5C4F-4213-9748-6C9A2FB1D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604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27FE93-FE48-4BD3-9E9C-7472184B1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146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B1408-4076-4618-AFAD-E1D37A2BA9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5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D3B5B-C0DB-4E93-BC7E-A8CEAEA16D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81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05A48A-EE8B-474E-8D7D-6E7A00FE24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1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18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5784CB-EFDE-44D9-8CEC-1DFAEAF97B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413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F5EC09-9645-4A3D-B56F-0BFBADC63F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51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3A90DD-A2EE-43A5-B880-645500C3B4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2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E7D18B-E782-45F6-95D5-615C6DAC74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614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2E4D0-C4B3-43D4-BA3B-3FD775A8A6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5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EB3A05-A673-4CE1-BA53-F128A23D81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84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613EB5-7791-4819-A134-2A86E09F36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06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844E3-E90D-43E0-AD87-CA6A5E9CC8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919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620DA-C532-4CA4-AC2D-975E4BFE6C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7E3CA7-11B8-4118-B3F8-C34786C386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1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3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5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1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1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3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3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3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25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5607595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C10A0C-BB77-FD4A-8FA4-D4334D01E3A4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r" defTabSz="514350" rtl="0" eaLnBrk="1" latinLnBrk="0" hangingPunct="1">
        <a:lnSpc>
          <a:spcPct val="90000"/>
        </a:lnSpc>
        <a:spcBef>
          <a:spcPct val="0"/>
        </a:spcBef>
        <a:buNone/>
        <a:defRPr sz="285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12598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4350" indent="-212598" algn="l" defTabSz="51435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3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212598" algn="l" defTabSz="51435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0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43050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212598" algn="l" defTabSz="514350" rtl="0" eaLnBrk="1" latinLnBrk="0" hangingPunct="1">
        <a:lnSpc>
          <a:spcPct val="112000"/>
        </a:lnSpc>
        <a:spcBef>
          <a:spcPts val="731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228850" indent="-212598" algn="l" defTabSz="514350" rtl="0" eaLnBrk="1" latinLnBrk="0" hangingPunct="1">
        <a:lnSpc>
          <a:spcPct val="112000"/>
        </a:lnSpc>
        <a:spcBef>
          <a:spcPts val="731"/>
        </a:spcBef>
        <a:buFont typeface="Arial" panose="020B0604020202020204" pitchFamily="34" charset="0"/>
        <a:buChar char="•"/>
        <a:defRPr sz="10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571750" indent="-212598" algn="l" defTabSz="514350" rtl="0" eaLnBrk="1" latinLnBrk="0" hangingPunct="1">
        <a:lnSpc>
          <a:spcPct val="112000"/>
        </a:lnSpc>
        <a:spcBef>
          <a:spcPts val="731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914650" indent="-159449" algn="l" defTabSz="514350" rtl="0" eaLnBrk="1" latinLnBrk="0" hangingPunct="1">
        <a:lnSpc>
          <a:spcPct val="112000"/>
        </a:lnSpc>
        <a:spcBef>
          <a:spcPts val="731"/>
        </a:spcBef>
        <a:buFont typeface="Arial" panose="020B0604020202020204" pitchFamily="34" charset="0"/>
        <a:buChar char="•"/>
        <a:defRPr sz="788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4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/>
              <a:t>2/23/2017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9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53DC-AD11-4CC4-AFE4-C5A866BDE2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6EC01-3EE1-4290-89D6-91489E367E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BDE51-86A4-44D9-BF50-3667D73DB6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0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8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49.xml"/><Relationship Id="rId1" Type="http://schemas.openxmlformats.org/officeDocument/2006/relationships/tags" Target="../tags/tag1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9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9.xml"/><Relationship Id="rId1" Type="http://schemas.openxmlformats.org/officeDocument/2006/relationships/tags" Target="../tags/tag1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8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8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8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8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9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9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9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9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0"/>
            <a:ext cx="838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66900" y="2257425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(Martin Luther King Middle)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9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825" y="20431"/>
            <a:ext cx="8329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Budget Summary</a:t>
            </a:r>
          </a:p>
          <a:p>
            <a:pPr algn="ctr"/>
            <a:endParaRPr lang="en-US" sz="3200" b="1" dirty="0"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48415197"/>
              </p:ext>
            </p:extLst>
          </p:nvPr>
        </p:nvGraphicFramePr>
        <p:xfrm>
          <a:off x="755826" y="1178555"/>
          <a:ext cx="8291858" cy="446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936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13931" y="2259673"/>
          <a:ext cx="7886700" cy="306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289"/>
                <a:gridCol w="5930411"/>
              </a:tblGrid>
              <a:tr h="22666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Strategic</a:t>
                      </a:r>
                      <a:r>
                        <a:rPr lang="en-US" sz="800" baseline="0" dirty="0" smtClean="0"/>
                        <a:t> Plan Categories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District</a:t>
                      </a:r>
                      <a:r>
                        <a:rPr lang="en-US" sz="800" baseline="0" dirty="0" smtClean="0"/>
                        <a:t> Descriptions of Categories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Academic</a:t>
                      </a:r>
                      <a:r>
                        <a:rPr lang="en-US" sz="800" baseline="0" dirty="0" smtClean="0"/>
                        <a:t> Program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 students will be well-rounded individuals who possess the necessary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academic skills and knowledge and are excited about learning.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Talent</a:t>
                      </a:r>
                      <a:r>
                        <a:rPr lang="en-US" sz="800" baseline="0" dirty="0" smtClean="0"/>
                        <a:t> Management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will retain an energized and inspired team of employees who are capable of advancing ever-increasing levels of achievement for students of all backgrounds.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Systems</a:t>
                      </a:r>
                      <a:r>
                        <a:rPr lang="en-US" sz="800" baseline="0" dirty="0" smtClean="0"/>
                        <a:t> &amp; Resources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will improve efficiency (productivity, cost, etc.) while also making decisions (including resource allocations) that are grounded in a strategic academic direction and data.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Culture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will build trust with the community, and we will have engaged stakeholders</a:t>
                      </a:r>
                    </a:p>
                    <a:p>
                      <a:r>
                        <a:rPr lang="en-US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(employees, students, parents, community members, partners, etc.)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 are invested in the mission and vision and who support the creation of student-centered learning communities.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3931" y="1161916"/>
            <a:ext cx="7886700" cy="596891"/>
          </a:xfrm>
        </p:spPr>
        <p:txBody>
          <a:bodyPr/>
          <a:lstStyle/>
          <a:p>
            <a:pPr algn="ctr"/>
            <a:r>
              <a:rPr lang="en-US" dirty="0" smtClean="0"/>
              <a:t>Focus Area Descriptors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4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1294" y="1389268"/>
            <a:ext cx="6304619" cy="11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53" y="5522119"/>
            <a:ext cx="870309" cy="39290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552236"/>
              </p:ext>
            </p:extLst>
          </p:nvPr>
        </p:nvGraphicFramePr>
        <p:xfrm>
          <a:off x="1594885" y="1564555"/>
          <a:ext cx="6333876" cy="496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956"/>
                <a:gridCol w="1178876"/>
                <a:gridCol w="1178876"/>
                <a:gridCol w="1085808"/>
                <a:gridCol w="915180"/>
                <a:gridCol w="915180"/>
              </a:tblGrid>
              <a:tr h="5335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Priorities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Focus Area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Strategies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Requests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Funding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Sources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Amount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1178525">
                <a:tc>
                  <a:txBody>
                    <a:bodyPr/>
                    <a:lstStyle/>
                    <a:p>
                      <a:pPr algn="l"/>
                      <a:r>
                        <a:rPr lang="en-US" sz="800" b="1" i="1" dirty="0" smtClean="0">
                          <a:solidFill>
                            <a:srgbClr val="FF0000"/>
                          </a:solidFill>
                        </a:rPr>
                        <a:t>Increase</a:t>
                      </a:r>
                      <a:r>
                        <a:rPr lang="en-US" sz="800" b="1" i="1" baseline="0" dirty="0" smtClean="0">
                          <a:solidFill>
                            <a:srgbClr val="FF0000"/>
                          </a:solidFill>
                        </a:rPr>
                        <a:t> level of rigor and relevance (example- please remove)</a:t>
                      </a:r>
                      <a:endParaRPr lang="en-US" sz="8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Academics </a:t>
                      </a:r>
                      <a:r>
                        <a:rPr lang="en-US" sz="1000" b="1" i="1" baseline="0" dirty="0" smtClean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0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ctr" defTabSz="685800" rtl="0" eaLnBrk="1" latinLnBrk="0" hangingPunct="1"/>
                      <a:endParaRPr lang="en-US" sz="1000" b="1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en-US" sz="1000" b="1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of guided reading (Writers Workshop training for all staff)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baseline="0" dirty="0" smtClean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0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685800" rtl="0" eaLnBrk="1" latinLnBrk="0" hangingPunct="1"/>
                      <a:endParaRPr lang="en-US" sz="1000" b="1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Purchase an additional Teacher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baseline="0" dirty="0" smtClean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0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endParaRPr lang="en-US" sz="1000" b="1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General</a:t>
                      </a:r>
                      <a:r>
                        <a:rPr lang="en-US" sz="1000" b="1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Funds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baseline="0" dirty="0" smtClean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0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685800" rtl="0" eaLnBrk="1" latinLnBrk="0" hangingPunct="1"/>
                      <a:endParaRPr lang="en-US" sz="1000" b="1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$84, 134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baseline="0" dirty="0" smtClean="0">
                          <a:solidFill>
                            <a:srgbClr val="FF0000"/>
                          </a:solidFill>
                        </a:rPr>
                        <a:t>(example- please remove)</a:t>
                      </a:r>
                      <a:endParaRPr lang="en-US" sz="10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685800" rtl="0" eaLnBrk="1" latinLnBrk="0" hangingPunct="1"/>
                      <a:endParaRPr lang="en-US" sz="1000" b="1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30910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Additional paraprofessionals (instructionally)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Talent Management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Assist with instructions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  <a:tr h="30910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Professional training for paraprofessional 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Talent Management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Professional training in content for paraprofessionals.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  <a:tr h="30910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Additional teacher (possibly per LC)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Talent Management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dual certified in Math and Reading in 6th and 7th grade.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  <a:tr h="30910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Accelerated math path (possibly reading/ELA accelerated) 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Academic Program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Address tier 3 students. Prepare students for advance high school classes.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  <a:tr h="30910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Professional development for content teachers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Talent Management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/>
                        <a:t>Professional development for content teachers in working with students with disabilities.</a:t>
                      </a:r>
                    </a:p>
                    <a:p>
                      <a:pPr algn="l"/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0686" y="928753"/>
            <a:ext cx="56717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prstClr val="black"/>
                </a:solidFill>
                <a:latin typeface="Century Schoolbook" panose="02040604050505020304"/>
              </a:rPr>
              <a:t>FY18 Strategic Plan Break-out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1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615" y="92450"/>
            <a:ext cx="871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King Middle FY18 Strategic Plan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3226" y="3121370"/>
            <a:ext cx="371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(Insert Copy of Strategic Plan Here)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5" y="677605"/>
            <a:ext cx="8406158" cy="606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9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615" y="92450"/>
            <a:ext cx="871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King Middle FY18 Strategic Plan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3226" y="3121370"/>
            <a:ext cx="371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(Insert Copy of Strategic Plan Here)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5" y="709358"/>
            <a:ext cx="8406158" cy="603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4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0716" y="76243"/>
            <a:ext cx="816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FY18 Funding Rationale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38729"/>
              </p:ext>
            </p:extLst>
          </p:nvPr>
        </p:nvGraphicFramePr>
        <p:xfrm>
          <a:off x="994298" y="1189610"/>
          <a:ext cx="7723574" cy="495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1787"/>
                <a:gridCol w="3861787"/>
              </a:tblGrid>
              <a:tr h="825623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FY’ 18 Funded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Priority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56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Additional paraprofessionals (instructionally)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Assist with instructions</a:t>
                      </a:r>
                      <a:endParaRPr lang="en-US" dirty="0"/>
                    </a:p>
                  </a:txBody>
                  <a:tcPr/>
                </a:tc>
              </a:tr>
              <a:tr h="8256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Professional training for paraprofessional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Professional training in content for paraprofessionals.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256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Additional teacher (possibly per LC)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dual certified in Math and Reading in 6th and 7th grade.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256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Accelerated math path (possibly reading/ELA accelerated)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Address tier 3 students.</a:t>
                      </a:r>
                      <a:r>
                        <a:rPr lang="en-US" baseline="0" dirty="0" smtClean="0"/>
                        <a:t> Prepare students for advance high school classes.</a:t>
                      </a:r>
                      <a:endParaRPr lang="en-US" dirty="0"/>
                    </a:p>
                  </a:txBody>
                  <a:tcPr/>
                </a:tc>
              </a:tr>
              <a:tr h="8256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Professional development for content 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Professional development for content teachers in working with students with disabilities.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710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726" y="76243"/>
            <a:ext cx="832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Description of Strategy Categories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786" y="1078326"/>
            <a:ext cx="808565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000" b="1" dirty="0" smtClean="0">
                <a:latin typeface="Calibri" panose="020F0502020204030204" pitchFamily="34" charset="0"/>
              </a:rPr>
              <a:t>Priorities</a:t>
            </a:r>
            <a:r>
              <a:rPr lang="en-US" sz="3000" dirty="0" smtClean="0">
                <a:latin typeface="Calibri" panose="020F0502020204030204" pitchFamily="34" charset="0"/>
              </a:rPr>
              <a:t> – FY18 funding </a:t>
            </a:r>
            <a:r>
              <a:rPr lang="en-US" sz="2800" dirty="0" smtClean="0">
                <a:latin typeface="Calibri" panose="020F0502020204030204" pitchFamily="34" charset="0"/>
              </a:rPr>
              <a:t>priorities from the school’s 3-5 year strategic plan.</a:t>
            </a:r>
          </a:p>
          <a:p>
            <a:pPr marL="742950" indent="-742950">
              <a:buFont typeface="+mj-lt"/>
              <a:buAutoNum type="arabicPeriod"/>
            </a:pPr>
            <a:endParaRPr lang="en-US" sz="1500" dirty="0">
              <a:latin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000" b="1" dirty="0" smtClean="0">
                <a:latin typeface="Calibri" panose="020F0502020204030204" pitchFamily="34" charset="0"/>
              </a:rPr>
              <a:t>Strategies </a:t>
            </a:r>
            <a:r>
              <a:rPr lang="en-US" sz="3000" dirty="0">
                <a:latin typeface="Calibri" panose="020F0502020204030204" pitchFamily="34" charset="0"/>
              </a:rPr>
              <a:t>–</a:t>
            </a:r>
            <a:r>
              <a:rPr lang="en-US" sz="3000" dirty="0" smtClean="0">
                <a:latin typeface="Calibri" panose="020F0502020204030204" pitchFamily="34" charset="0"/>
              </a:rPr>
              <a:t> </a:t>
            </a:r>
            <a:r>
              <a:rPr lang="en-US" sz="3000" b="1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Lays out specific objectives for schools improvement</a:t>
            </a:r>
          </a:p>
          <a:p>
            <a:pPr marL="742950" indent="-742950">
              <a:buFont typeface="+mj-lt"/>
              <a:buAutoNum type="arabicPeriod"/>
            </a:pPr>
            <a:endParaRPr lang="en-US" sz="1500" b="1" dirty="0">
              <a:latin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000" b="1" dirty="0" smtClean="0">
                <a:latin typeface="Calibri" panose="020F0502020204030204" pitchFamily="34" charset="0"/>
              </a:rPr>
              <a:t>Request</a:t>
            </a:r>
            <a:r>
              <a:rPr lang="en-US" sz="3000" dirty="0" smtClean="0">
                <a:latin typeface="Calibri" panose="020F0502020204030204" pitchFamily="34" charset="0"/>
              </a:rPr>
              <a:t> – </a:t>
            </a:r>
            <a:r>
              <a:rPr lang="en-US" sz="2800" dirty="0" smtClean="0">
                <a:latin typeface="Calibri" panose="020F0502020204030204" pitchFamily="34" charset="0"/>
              </a:rPr>
              <a:t>“The Ask”.  What needs to be funded in order to support the strategy?  </a:t>
            </a:r>
          </a:p>
          <a:p>
            <a:pPr marL="742950" indent="-742950">
              <a:buFont typeface="+mj-lt"/>
              <a:buAutoNum type="arabicPeriod"/>
            </a:pPr>
            <a:endParaRPr lang="en-US" sz="1500" dirty="0">
              <a:latin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000" b="1" dirty="0" smtClean="0">
                <a:latin typeface="Calibri" panose="020F0502020204030204" pitchFamily="34" charset="0"/>
              </a:rPr>
              <a:t>Funding Source </a:t>
            </a:r>
            <a:r>
              <a:rPr lang="en-US" sz="3000" dirty="0">
                <a:latin typeface="Calibri" panose="020F0502020204030204" pitchFamily="34" charset="0"/>
              </a:rPr>
              <a:t>–  </a:t>
            </a:r>
            <a:r>
              <a:rPr lang="en-US" sz="2800" dirty="0" smtClean="0">
                <a:latin typeface="Calibri" panose="020F0502020204030204" pitchFamily="34" charset="0"/>
              </a:rPr>
              <a:t>What source of funds will finance the request (i.e. general, cluster, signature, Title I) 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3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825" y="20431"/>
            <a:ext cx="8329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Budget Summary</a:t>
            </a:r>
          </a:p>
          <a:p>
            <a:pPr algn="ctr"/>
            <a:endParaRPr lang="en-US" sz="3200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5" y="868108"/>
            <a:ext cx="8368057" cy="52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8873" y="2750562"/>
            <a:ext cx="2624446" cy="410743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51001" y="2763647"/>
            <a:ext cx="1889336" cy="4107438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0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825" y="20431"/>
            <a:ext cx="8329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Budget Summary</a:t>
            </a:r>
          </a:p>
          <a:p>
            <a:pPr algn="ctr"/>
            <a:endParaRPr lang="en-US" sz="3200" b="1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5" y="868109"/>
            <a:ext cx="8368058" cy="4107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88873" y="868110"/>
            <a:ext cx="2624446" cy="410743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96447" y="868110"/>
            <a:ext cx="1889336" cy="4107438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0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825" y="20431"/>
            <a:ext cx="8329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Budget Summary</a:t>
            </a:r>
          </a:p>
          <a:p>
            <a:pPr algn="ctr"/>
            <a:endParaRPr lang="en-US" sz="3200" b="1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5" y="868109"/>
            <a:ext cx="8388175" cy="407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6447" y="868110"/>
            <a:ext cx="1889336" cy="4107438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88873" y="868110"/>
            <a:ext cx="2624446" cy="410743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7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825" y="20431"/>
            <a:ext cx="8329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Budget Summary</a:t>
            </a:r>
          </a:p>
          <a:p>
            <a:pPr algn="ctr"/>
            <a:endParaRPr lang="en-US" sz="3200" b="1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6" y="868108"/>
            <a:ext cx="8426274" cy="452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4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dlines" id="{3841520A-25F2-4EB8-BE4C-611DB5ABEED9}" vid="{ECD25A4C-D97E-4C12-84B1-63580BFFAEEB}"/>
    </a:ext>
  </a:extLst>
</a:theme>
</file>

<file path=ppt/theme/theme14.xml><?xml version="1.0" encoding="utf-8"?>
<a:theme xmlns:a="http://schemas.openxmlformats.org/drawingml/2006/main" name="1_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dlines" id="{3841520A-25F2-4EB8-BE4C-611DB5ABEED9}" vid="{ECD25A4C-D97E-4C12-84B1-63580BFFAEEB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ustom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9287</TotalTime>
  <Words>584</Words>
  <Application>Microsoft Office PowerPoint</Application>
  <PresentationFormat>On-screen Show (4:3)</PresentationFormat>
  <Paragraphs>107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Custom Design</vt:lpstr>
      <vt:lpstr>1_Custom Design</vt:lpstr>
      <vt:lpstr>2_Custom Design</vt:lpstr>
      <vt:lpstr>3_Custom Design</vt:lpstr>
      <vt:lpstr>6_Custom Design</vt:lpstr>
      <vt:lpstr>5_Custom Design</vt:lpstr>
      <vt:lpstr>4_Custom Design</vt:lpstr>
      <vt:lpstr>7_Custom Design</vt:lpstr>
      <vt:lpstr>8_Custom Design</vt:lpstr>
      <vt:lpstr>9_Custom Design</vt:lpstr>
      <vt:lpstr>10_Custom Design</vt:lpstr>
      <vt:lpstr>11_Custom Design</vt:lpstr>
      <vt:lpstr>Headlines</vt:lpstr>
      <vt:lpstr>1_Headlines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 Area Descriptors</vt:lpstr>
      <vt:lpstr>PowerPoint Presentation</vt:lpstr>
    </vt:vector>
  </TitlesOfParts>
  <Company>Atlanta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 Designer Office of Communications</dc:creator>
  <cp:lastModifiedBy>Howard, Shevan</cp:lastModifiedBy>
  <cp:revision>284</cp:revision>
  <cp:lastPrinted>2016-12-13T16:19:39Z</cp:lastPrinted>
  <dcterms:created xsi:type="dcterms:W3CDTF">2014-12-15T21:46:52Z</dcterms:created>
  <dcterms:modified xsi:type="dcterms:W3CDTF">2017-02-23T15:49:25Z</dcterms:modified>
</cp:coreProperties>
</file>